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47" r:id="rId2"/>
    <p:sldId id="353" r:id="rId3"/>
    <p:sldId id="412" r:id="rId4"/>
    <p:sldId id="413" r:id="rId5"/>
    <p:sldId id="399" r:id="rId6"/>
    <p:sldId id="395" r:id="rId7"/>
    <p:sldId id="352" r:id="rId8"/>
    <p:sldId id="349" r:id="rId9"/>
    <p:sldId id="411" r:id="rId10"/>
    <p:sldId id="350" r:id="rId11"/>
    <p:sldId id="420" r:id="rId12"/>
    <p:sldId id="421" r:id="rId13"/>
    <p:sldId id="401" r:id="rId14"/>
    <p:sldId id="351" r:id="rId15"/>
    <p:sldId id="396" r:id="rId16"/>
    <p:sldId id="361" r:id="rId17"/>
    <p:sldId id="363" r:id="rId18"/>
    <p:sldId id="365" r:id="rId19"/>
    <p:sldId id="366" r:id="rId20"/>
    <p:sldId id="367" r:id="rId21"/>
    <p:sldId id="368" r:id="rId22"/>
    <p:sldId id="370" r:id="rId23"/>
    <p:sldId id="378" r:id="rId24"/>
    <p:sldId id="379" r:id="rId25"/>
    <p:sldId id="381" r:id="rId26"/>
    <p:sldId id="380" r:id="rId27"/>
    <p:sldId id="382" r:id="rId28"/>
    <p:sldId id="384" r:id="rId29"/>
    <p:sldId id="386" r:id="rId30"/>
    <p:sldId id="385" r:id="rId31"/>
    <p:sldId id="415" r:id="rId32"/>
    <p:sldId id="418" r:id="rId33"/>
    <p:sldId id="387" r:id="rId34"/>
    <p:sldId id="388" r:id="rId35"/>
    <p:sldId id="389" r:id="rId36"/>
    <p:sldId id="390" r:id="rId37"/>
    <p:sldId id="391" r:id="rId38"/>
    <p:sldId id="377" r:id="rId39"/>
    <p:sldId id="416" r:id="rId40"/>
    <p:sldId id="417" r:id="rId41"/>
    <p:sldId id="410" r:id="rId42"/>
    <p:sldId id="392" r:id="rId43"/>
    <p:sldId id="393" r:id="rId44"/>
    <p:sldId id="406" r:id="rId45"/>
    <p:sldId id="404" r:id="rId46"/>
    <p:sldId id="407" r:id="rId47"/>
    <p:sldId id="419" r:id="rId4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16"/>
    <p:restoredTop sz="86420"/>
  </p:normalViewPr>
  <p:slideViewPr>
    <p:cSldViewPr snapToObjects="1">
      <p:cViewPr varScale="1">
        <p:scale>
          <a:sx n="85" d="100"/>
          <a:sy n="85" d="100"/>
        </p:scale>
        <p:origin x="19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9/24/18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9/24/18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107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engineering.github.io/advancing-biomedical-model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599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tooling requirements for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 (2):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 (Define/prototype tool): 50%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https://modelengineering.github.io/advancing-biomedical-models/</a:t>
            </a:r>
            <a:r>
              <a:rPr lang="en-US" sz="2400" dirty="0"/>
              <a:t> for course details.</a:t>
            </a:r>
          </a:p>
          <a:p>
            <a:pPr lvl="1"/>
            <a:r>
              <a:rPr lang="en-US" sz="2400" dirty="0"/>
              <a:t>Lecture notes will be linked from the syllabus page.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68E4-CD66-CE4D-B970-A952AF0B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Times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35645F-91BB-AF4A-A204-55B260151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BIOE</a:t>
            </a:r>
          </a:p>
          <a:p>
            <a:r>
              <a:rPr lang="en-US" sz="2800" dirty="0"/>
              <a:t>Lab: M, 12:30-2:20, OUG 136</a:t>
            </a:r>
          </a:p>
          <a:p>
            <a:r>
              <a:rPr lang="en-US" sz="2800" dirty="0"/>
              <a:t>Lecture: WF, 1:30-2:50, Benson 203</a:t>
            </a:r>
          </a:p>
          <a:p>
            <a:pPr marL="0" indent="0">
              <a:buNone/>
            </a:pPr>
            <a:r>
              <a:rPr lang="en-US" sz="2800" b="1" dirty="0"/>
              <a:t>CSE</a:t>
            </a:r>
          </a:p>
          <a:p>
            <a:r>
              <a:rPr lang="en-US" sz="2800" dirty="0"/>
              <a:t>Optional Lab: M, 12:30-2:20, OUG 136</a:t>
            </a:r>
          </a:p>
          <a:p>
            <a:r>
              <a:rPr lang="en-US" sz="2800" dirty="0"/>
              <a:t>Lecture: WF, 1:30-2:50</a:t>
            </a:r>
          </a:p>
          <a:p>
            <a:pPr lvl="1"/>
            <a:r>
              <a:rPr lang="en-US" sz="2400" dirty="0"/>
              <a:t>09/26-11/05: Benson 203</a:t>
            </a:r>
          </a:p>
          <a:p>
            <a:pPr lvl="1"/>
            <a:r>
              <a:rPr lang="en-US" sz="2400" dirty="0"/>
              <a:t>11/12-1203: Mary Gates 058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73E1-717B-5149-8449-FAEA92325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E3209B0-E419-5C4E-A9DB-C610E3A7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66779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44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E6273-5E0E-6847-B70A-C0B4535D998C}"/>
              </a:ext>
            </a:extLst>
          </p:cNvPr>
          <p:cNvSpPr txBox="1"/>
          <p:nvPr/>
        </p:nvSpPr>
        <p:spPr>
          <a:xfrm>
            <a:off x="457200" y="4659868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</a:t>
            </a:r>
            <a:r>
              <a:rPr lang="en-US" dirty="0"/>
              <a:t>: https://</a:t>
            </a:r>
            <a:r>
              <a:rPr lang="en-US" dirty="0" err="1"/>
              <a:t>modelengineering.github.io</a:t>
            </a:r>
            <a:r>
              <a:rPr lang="en-US" dirty="0"/>
              <a:t>/advancing-biomedical-models/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95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653516" y="762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802AA-5DE0-BE46-BBB7-9A01E9841DD3}"/>
              </a:ext>
            </a:extLst>
          </p:cNvPr>
          <p:cNvSpPr/>
          <p:nvPr/>
        </p:nvSpPr>
        <p:spPr>
          <a:xfrm>
            <a:off x="5059556" y="1385454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Case Studies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9330F-16A2-354A-A57F-0296B93D4CF8}"/>
              </a:ext>
            </a:extLst>
          </p:cNvPr>
          <p:cNvSpPr/>
          <p:nvPr/>
        </p:nvSpPr>
        <p:spPr>
          <a:xfrm>
            <a:off x="5059556" y="2826327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Ensemble Modeling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75386-27CE-CE4C-A646-AA9E46DB9C35}"/>
              </a:ext>
            </a:extLst>
          </p:cNvPr>
          <p:cNvSpPr/>
          <p:nvPr/>
        </p:nvSpPr>
        <p:spPr>
          <a:xfrm>
            <a:off x="5059556" y="4458528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Pharmaco</a:t>
            </a:r>
            <a:r>
              <a:rPr lang="en-US" b="1" dirty="0"/>
              <a:t>- kinetics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AB8439-6B6C-EB45-80E9-2046D6732D1F}"/>
              </a:ext>
            </a:extLst>
          </p:cNvPr>
          <p:cNvCxnSpPr>
            <a:stCxn id="12" idx="3"/>
            <a:endCxn id="25" idx="0"/>
          </p:cNvCxnSpPr>
          <p:nvPr/>
        </p:nvCxnSpPr>
        <p:spPr>
          <a:xfrm flipV="1">
            <a:off x="4495800" y="1385454"/>
            <a:ext cx="1202143" cy="4634345"/>
          </a:xfrm>
          <a:prstGeom prst="bentConnector4">
            <a:avLst>
              <a:gd name="adj1" fmla="val 38447"/>
              <a:gd name="adj2" fmla="val 104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53D26A-E4DF-0A4A-A92B-F4E5B1940A73}"/>
              </a:ext>
            </a:extLst>
          </p:cNvPr>
          <p:cNvCxnSpPr/>
          <p:nvPr/>
        </p:nvCxnSpPr>
        <p:spPr>
          <a:xfrm>
            <a:off x="5697942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16C457-90FD-CF4B-8AE3-562BD0C9D880}"/>
              </a:ext>
            </a:extLst>
          </p:cNvPr>
          <p:cNvCxnSpPr/>
          <p:nvPr/>
        </p:nvCxnSpPr>
        <p:spPr>
          <a:xfrm>
            <a:off x="5697942" y="3740727"/>
            <a:ext cx="0" cy="717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E3FCCF-4C01-B34F-BEE4-C62686A97D19}"/>
              </a:ext>
            </a:extLst>
          </p:cNvPr>
          <p:cNvSpPr txBox="1"/>
          <p:nvPr/>
        </p:nvSpPr>
        <p:spPr>
          <a:xfrm>
            <a:off x="5656441" y="838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DC93D-3896-E54F-B139-C22C831F71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4900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1821A5-84A3-B341-B0B3-3B185BDEBC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104900" y="3740727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74DB37-81B4-8540-A119-80762A65F5B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43300" y="2299854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18A7F8-0DB7-D244-B46C-4AA3E793DE5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543300" y="3692236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8F736-321F-CE41-AE22-1910A186B3A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543300" y="5084618"/>
            <a:ext cx="0" cy="477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F3835E-AC18-C44B-9CF0-13BCF3288F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654636" y="22098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C5734F-B729-224F-9197-927EC230AED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654636" y="3810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F12DC9A-2F7B-6F4E-8015-4691939C1A09}"/>
              </a:ext>
            </a:extLst>
          </p:cNvPr>
          <p:cNvSpPr txBox="1"/>
          <p:nvPr/>
        </p:nvSpPr>
        <p:spPr>
          <a:xfrm>
            <a:off x="800100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11930-A4A6-9948-B490-9A97A5F38EAD}"/>
              </a:ext>
            </a:extLst>
          </p:cNvPr>
          <p:cNvSpPr txBox="1"/>
          <p:nvPr/>
        </p:nvSpPr>
        <p:spPr>
          <a:xfrm>
            <a:off x="800100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779C1A-FBA8-9447-B1F1-7D2176FD6686}"/>
              </a:ext>
            </a:extLst>
          </p:cNvPr>
          <p:cNvSpPr txBox="1"/>
          <p:nvPr/>
        </p:nvSpPr>
        <p:spPr>
          <a:xfrm>
            <a:off x="800100" y="3943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E7986-4BCD-8E43-9E38-8DD1ADA4BC37}"/>
              </a:ext>
            </a:extLst>
          </p:cNvPr>
          <p:cNvSpPr txBox="1"/>
          <p:nvPr/>
        </p:nvSpPr>
        <p:spPr>
          <a:xfrm>
            <a:off x="3189133" y="1047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93813-DE2B-7842-B157-59F7BA83B13F}"/>
              </a:ext>
            </a:extLst>
          </p:cNvPr>
          <p:cNvSpPr txBox="1"/>
          <p:nvPr/>
        </p:nvSpPr>
        <p:spPr>
          <a:xfrm>
            <a:off x="3189133" y="2419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25778-A0B3-FC43-8478-432114EAB0CE}"/>
              </a:ext>
            </a:extLst>
          </p:cNvPr>
          <p:cNvSpPr txBox="1"/>
          <p:nvPr/>
        </p:nvSpPr>
        <p:spPr>
          <a:xfrm>
            <a:off x="3189133" y="38100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FC9BD-4B51-9646-A4D0-5AA24CD8DA38}"/>
              </a:ext>
            </a:extLst>
          </p:cNvPr>
          <p:cNvSpPr txBox="1"/>
          <p:nvPr/>
        </p:nvSpPr>
        <p:spPr>
          <a:xfrm>
            <a:off x="3189133" y="5238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29E920-BACC-DD4E-B60B-09312B4A4166}"/>
              </a:ext>
            </a:extLst>
          </p:cNvPr>
          <p:cNvSpPr txBox="1"/>
          <p:nvPr/>
        </p:nvSpPr>
        <p:spPr>
          <a:xfrm>
            <a:off x="5862533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0E940A-B6EF-534E-BD7F-4EDC5CF80A4C}"/>
              </a:ext>
            </a:extLst>
          </p:cNvPr>
          <p:cNvSpPr txBox="1"/>
          <p:nvPr/>
        </p:nvSpPr>
        <p:spPr>
          <a:xfrm>
            <a:off x="5862533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41-1655-904E-97FC-0A37BA244083}"/>
              </a:ext>
            </a:extLst>
          </p:cNvPr>
          <p:cNvSpPr txBox="1"/>
          <p:nvPr/>
        </p:nvSpPr>
        <p:spPr>
          <a:xfrm>
            <a:off x="5791200" y="41148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78E0CA-3517-EB45-BE4F-438A04059EE3}"/>
              </a:ext>
            </a:extLst>
          </p:cNvPr>
          <p:cNvSpPr txBox="1"/>
          <p:nvPr/>
        </p:nvSpPr>
        <p:spPr>
          <a:xfrm>
            <a:off x="7234133" y="971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14A959-948C-F54F-B7F3-9AC20611CDC5}"/>
              </a:ext>
            </a:extLst>
          </p:cNvPr>
          <p:cNvSpPr txBox="1"/>
          <p:nvPr/>
        </p:nvSpPr>
        <p:spPr>
          <a:xfrm>
            <a:off x="7234133" y="25525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ACA48D-F063-A244-AF06-28F56FC6127F}"/>
              </a:ext>
            </a:extLst>
          </p:cNvPr>
          <p:cNvSpPr txBox="1"/>
          <p:nvPr/>
        </p:nvSpPr>
        <p:spPr>
          <a:xfrm>
            <a:off x="7162800" y="41718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  <p:bldP spid="25" grpId="0" animBg="1"/>
      <p:bldP spid="26" grpId="0" animBg="1"/>
      <p:bldP spid="27" grpId="0" animBg="1"/>
      <p:bldP spid="36" grpId="0"/>
      <p:bldP spid="36" grpId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today’s lecture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Introductions &amp; Overview</a:t>
            </a:r>
          </a:p>
          <a:p>
            <a:pPr lvl="1"/>
            <a:r>
              <a:rPr lang="en-US" dirty="0"/>
              <a:t>BIOE 498/599</a:t>
            </a:r>
          </a:p>
          <a:p>
            <a:pPr lvl="1"/>
            <a:r>
              <a:rPr lang="en-US" dirty="0"/>
              <a:t>CSE 599V</a:t>
            </a:r>
          </a:p>
          <a:p>
            <a:r>
              <a:rPr lang="en-US" dirty="0"/>
              <a:t>Biochemistry basics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 Notes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ModelEngineering</a:t>
            </a:r>
            <a:r>
              <a:rPr lang="en-US" dirty="0"/>
              <a:t>/advancing-biomedical-models/tree/master/Lectures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21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and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1430F-992F-B54B-A7D0-13BC573B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0" y="1219200"/>
            <a:ext cx="8191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3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7548C-A5B2-E04D-B47B-43379C66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25" y="1162050"/>
            <a:ext cx="3644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15617-98C9-884A-B460-AEC21ED8C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12493"/>
            <a:ext cx="3213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85DDE-25DF-C844-831A-BDBAC0C8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98144"/>
            <a:ext cx="44704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 (RNA)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599432" y="1710541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 (DNA)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2400" y="6324600"/>
            <a:ext cx="4572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5029200" y="10668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3FD4-EAA1-9A4F-8668-2B49D89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3622"/>
            <a:ext cx="4876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3083C-D686-4C41-86E3-2B7DF29B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86200"/>
            <a:ext cx="2050938" cy="232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5E73A-E012-824D-B648-6EE048FFE49D}"/>
              </a:ext>
            </a:extLst>
          </p:cNvPr>
          <p:cNvSpPr txBox="1"/>
          <p:nvPr/>
        </p:nvSpPr>
        <p:spPr>
          <a:xfrm>
            <a:off x="6781800" y="3886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Double Helix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Contain Complexes of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Ribosome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43" grpId="0" animBg="1"/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 &amp; Biomolecular Complexes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667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606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455063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369463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764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764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2209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39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4198958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6019800" cy="838200"/>
          </a:xfrm>
        </p:spPr>
        <p:txBody>
          <a:bodyPr/>
          <a:lstStyle/>
          <a:p>
            <a:r>
              <a:rPr lang="en-US" sz="3200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371600"/>
            <a:ext cx="3733800" cy="461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175260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Define and give examples of:</a:t>
            </a:r>
          </a:p>
          <a:p>
            <a:r>
              <a:rPr lang="en-US" dirty="0"/>
              <a:t>Cellular process</a:t>
            </a:r>
          </a:p>
          <a:p>
            <a:r>
              <a:rPr lang="en-US" dirty="0"/>
              <a:t>Biomolecule</a:t>
            </a:r>
          </a:p>
          <a:p>
            <a:r>
              <a:rPr lang="en-US" dirty="0"/>
              <a:t>Biomolecular complex</a:t>
            </a:r>
          </a:p>
          <a:p>
            <a:r>
              <a:rPr lang="en-US" dirty="0"/>
              <a:t>Biological network</a:t>
            </a:r>
          </a:p>
          <a:p>
            <a:r>
              <a:rPr lang="en-US" dirty="0"/>
              <a:t>Kinetics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5356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tools for modeling biomedical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572001"/>
          </a:xfrm>
        </p:spPr>
        <p:txBody>
          <a:bodyPr/>
          <a:lstStyle/>
          <a:p>
            <a:r>
              <a:rPr lang="en-US" sz="2000" dirty="0"/>
              <a:t>Learning Objectives:</a:t>
            </a:r>
          </a:p>
          <a:p>
            <a:pPr lvl="1"/>
            <a:r>
              <a:rPr lang="en-US" sz="2000" dirty="0"/>
              <a:t>Explain the purpose and need for modeling in biomedicine.</a:t>
            </a:r>
          </a:p>
          <a:p>
            <a:pPr lvl="1"/>
            <a:r>
              <a:rPr lang="en-US" sz="2000" dirty="0"/>
              <a:t>Explain the basic conceptual approach used by a number of different modeling approaches. </a:t>
            </a:r>
          </a:p>
          <a:p>
            <a:pPr lvl="1"/>
            <a:r>
              <a:rPr lang="en-US" sz="2000" dirty="0"/>
              <a:t>Explain the modeling workflow and how modeling is an iterative process.</a:t>
            </a:r>
          </a:p>
          <a:p>
            <a:pPr lvl="1"/>
            <a:r>
              <a:rPr lang="en-US" sz="2000" dirty="0"/>
              <a:t>Implement basic modeling techniques such as model fitting, model selection and sensitivity analysis</a:t>
            </a:r>
          </a:p>
          <a:p>
            <a:pPr lvl="1"/>
            <a:r>
              <a:rPr lang="en-US" sz="2000" dirty="0"/>
              <a:t>Use the concept of uncertainty quantification and the limits of current modeling approaches.</a:t>
            </a:r>
          </a:p>
          <a:p>
            <a:pPr lvl="1"/>
            <a:r>
              <a:rPr lang="en-US" sz="2000" dirty="0"/>
              <a:t>Compare and contrast with other fields that model complex systems. </a:t>
            </a:r>
          </a:p>
          <a:p>
            <a:pPr lvl="1"/>
            <a:r>
              <a:rPr lang="en-US" sz="2000" dirty="0"/>
              <a:t>(For 599 only) Learn to critique published modeling papers.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30% One assignment every two weeks</a:t>
            </a:r>
          </a:p>
          <a:p>
            <a:pPr lvl="1"/>
            <a:r>
              <a:rPr lang="en-US" dirty="0"/>
              <a:t>20% Weekly short quiz</a:t>
            </a:r>
          </a:p>
          <a:p>
            <a:pPr lvl="1"/>
            <a:r>
              <a:rPr lang="en-US" dirty="0"/>
              <a:t>20% Midterm stress testing</a:t>
            </a:r>
          </a:p>
          <a:p>
            <a:pPr lvl="1"/>
            <a:r>
              <a:rPr lang="en-US" dirty="0"/>
              <a:t>30% Final stress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148499</TotalTime>
  <Words>1833</Words>
  <Application>Microsoft Macintosh PowerPoint</Application>
  <PresentationFormat>On-screen Show (4:3)</PresentationFormat>
  <Paragraphs>382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BIOE 599/498 Objectives &amp; Grading</vt:lpstr>
      <vt:lpstr>CSE 599V Objectives &amp; Grading</vt:lpstr>
      <vt:lpstr>Meeting Times</vt:lpstr>
      <vt:lpstr>Resources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Some 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 (RNA)</vt:lpstr>
      <vt:lpstr>Deoxyribonucleic Acid (DNA)</vt:lpstr>
      <vt:lpstr>PowerPoint Presentation</vt:lpstr>
      <vt:lpstr>The central dogma relates DNA, RNA, and protein*.</vt:lpstr>
      <vt:lpstr>Cells Contain Complexes of Biomolecules</vt:lpstr>
      <vt:lpstr>Chemical Reactions Create And Destroy Biomolecules &amp; Biomolecular Complexes</vt:lpstr>
      <vt:lpstr>Examples</vt:lpstr>
      <vt:lpstr>Chemical Kinetics Basics</vt:lpstr>
      <vt:lpstr>Reversible Reactions &amp; Steady State</vt:lpstr>
      <vt:lpstr>Biochemical Pathway: Collection of Reactions on Biomolecules</vt:lpstr>
      <vt:lpstr>Biochemical Reactions</vt:lpstr>
      <vt:lpstr>Metabolic Network++</vt:lpstr>
      <vt:lpstr>Detailed Metabolic Network</vt:lpstr>
      <vt:lpstr>Enzymes</vt:lpstr>
      <vt:lpstr>Enzyme Inhibition</vt:lpstr>
      <vt:lpstr>Biological Networks++</vt:lpstr>
      <vt:lpstr>Relationships Between Types of Network++ </vt:lpstr>
      <vt:lpstr>Modeling Questions: How Do Concentrations/Fluxes Change?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2238</cp:revision>
  <dcterms:created xsi:type="dcterms:W3CDTF">2008-11-04T22:35:39Z</dcterms:created>
  <dcterms:modified xsi:type="dcterms:W3CDTF">2018-09-25T23:20:09Z</dcterms:modified>
</cp:coreProperties>
</file>